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8" r:id="rId3"/>
    <p:sldId id="259" r:id="rId4"/>
    <p:sldId id="261" r:id="rId5"/>
    <p:sldId id="266" r:id="rId6"/>
    <p:sldId id="263" r:id="rId7"/>
    <p:sldId id="260" r:id="rId8"/>
    <p:sldId id="262" r:id="rId9"/>
    <p:sldId id="274" r:id="rId10"/>
    <p:sldId id="264" r:id="rId11"/>
    <p:sldId id="268" r:id="rId12"/>
    <p:sldId id="267" r:id="rId13"/>
    <p:sldId id="269" r:id="rId14"/>
    <p:sldId id="271" r:id="rId15"/>
    <p:sldId id="272" r:id="rId16"/>
    <p:sldId id="273"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1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704626A-BE82-4BE6-8A98-F0359FF707EE}" type="datetimeFigureOut">
              <a:rPr lang="en-US" smtClean="0"/>
              <a:t>2/22/2024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4B8AB1-D46E-47D1-ADFD-BE2CC6FA1BB0}" type="slidenum">
              <a:rPr lang="en-US" smtClean="0"/>
              <a:t>‹#›</a:t>
            </a:fld>
            <a:endParaRPr lang="en-US"/>
          </a:p>
        </p:txBody>
      </p:sp>
    </p:spTree>
    <p:extLst>
      <p:ext uri="{BB962C8B-B14F-4D97-AF65-F5344CB8AC3E}">
        <p14:creationId xmlns:p14="http://schemas.microsoft.com/office/powerpoint/2010/main" val="1530134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17000"/>
            <a:lum/>
          </a:blip>
          <a:srcRect/>
          <a:stretch>
            <a:fillRect l="31000" t="20000" r="31000" b="2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solidFill>
                  <a:srgbClr val="002060"/>
                </a:solidFill>
              </a:defRPr>
            </a:lvl1pPr>
          </a:lstStyle>
          <a:p>
            <a:r>
              <a:rPr lang="en-US" b="1" dirty="0" smtClean="0">
                <a:solidFill>
                  <a:srgbClr val="002060"/>
                </a:solidFill>
              </a:rPr>
              <a:t>Upper Shore Workforce</a:t>
            </a:r>
            <a:br>
              <a:rPr lang="en-US" b="1" dirty="0" smtClean="0">
                <a:solidFill>
                  <a:srgbClr val="002060"/>
                </a:solidFill>
              </a:rPr>
            </a:br>
            <a:r>
              <a:rPr lang="en-US" b="1" dirty="0" smtClean="0">
                <a:solidFill>
                  <a:srgbClr val="002060"/>
                </a:solidFill>
              </a:rPr>
              <a:t>Investment Board</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6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86A8FB-C6DA-443B-9BBE-A206A63BCBD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0DA7-F735-4640-8412-73A2BCC40078}" type="slidenum">
              <a:rPr lang="en-US" smtClean="0"/>
              <a:t>‹#›</a:t>
            </a:fld>
            <a:endParaRPr lang="en-US"/>
          </a:p>
        </p:txBody>
      </p:sp>
    </p:spTree>
    <p:extLst>
      <p:ext uri="{BB962C8B-B14F-4D97-AF65-F5344CB8AC3E}">
        <p14:creationId xmlns:p14="http://schemas.microsoft.com/office/powerpoint/2010/main" val="12847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 2. Upper Shore Workforce Investment Board (USWIB)">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6540" y="365125"/>
            <a:ext cx="9157260" cy="1325563"/>
          </a:xfrm>
        </p:spPr>
        <p:txBody>
          <a:bodyPr/>
          <a:lstStyle/>
          <a:p>
            <a:r>
              <a:rPr lang="en-US" sz="4400" b="1" dirty="0" smtClean="0">
                <a:solidFill>
                  <a:srgbClr val="002060"/>
                </a:solidFill>
              </a:rPr>
              <a:t>UPPER SHORE WORKFORCE </a:t>
            </a:r>
            <a:br>
              <a:rPr lang="en-US" sz="4400" b="1" dirty="0" smtClean="0">
                <a:solidFill>
                  <a:srgbClr val="002060"/>
                </a:solidFill>
              </a:rPr>
            </a:br>
            <a:r>
              <a:rPr lang="en-US" sz="4400" b="1" dirty="0" smtClean="0">
                <a:solidFill>
                  <a:srgbClr val="002060"/>
                </a:solidFill>
              </a:rPr>
              <a:t>INVESTMENT BOARD (USWIB)</a:t>
            </a:r>
            <a:endParaRPr lang="en-US" dirty="0"/>
          </a:p>
        </p:txBody>
      </p:sp>
      <p:sp>
        <p:nvSpPr>
          <p:cNvPr id="3" name="Content Placeholder 2"/>
          <p:cNvSpPr>
            <a:spLocks noGrp="1"/>
          </p:cNvSpPr>
          <p:nvPr>
            <p:ph idx="1"/>
          </p:nvPr>
        </p:nvSpPr>
        <p:spPr>
          <a:xfrm>
            <a:off x="2196540" y="1825625"/>
            <a:ext cx="9157260" cy="4351338"/>
          </a:xfrm>
        </p:spPr>
        <p:txBody>
          <a:bodyPr/>
          <a:lstStyle>
            <a:lvl1pPr>
              <a:defRPr>
                <a:solidFill>
                  <a:srgbClr val="002060"/>
                </a:solidFill>
                <a:latin typeface="+mj-lt"/>
              </a:defRPr>
            </a:lvl1pPr>
            <a:lvl2pPr>
              <a:defRPr>
                <a:solidFill>
                  <a:srgbClr val="002060"/>
                </a:solidFill>
                <a:latin typeface="+mj-lt"/>
              </a:defRPr>
            </a:lvl2pPr>
            <a:lvl3pPr>
              <a:defRPr>
                <a:solidFill>
                  <a:srgbClr val="002060"/>
                </a:solidFill>
                <a:latin typeface="+mj-lt"/>
              </a:defRPr>
            </a:lvl3pPr>
            <a:lvl4pPr>
              <a:defRPr>
                <a:solidFill>
                  <a:srgbClr val="002060"/>
                </a:solidFill>
                <a:latin typeface="+mj-lt"/>
              </a:defRPr>
            </a:lvl4pPr>
            <a:lvl5pPr>
              <a:defRPr>
                <a:solidFill>
                  <a:srgbClr val="002060"/>
                </a:solidFill>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86A8FB-C6DA-443B-9BBE-A206A63BCBD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0DA7-F735-4640-8412-73A2BCC40078}" type="slidenum">
              <a:rPr lang="en-US" smtClean="0"/>
              <a:t>‹#›</a:t>
            </a:fld>
            <a:endParaRPr lang="en-US"/>
          </a:p>
        </p:txBody>
      </p:sp>
      <p:sp>
        <p:nvSpPr>
          <p:cNvPr id="7" name="Rectangle 6"/>
          <p:cNvSpPr/>
          <p:nvPr userDrawn="1"/>
        </p:nvSpPr>
        <p:spPr>
          <a:xfrm>
            <a:off x="3" y="0"/>
            <a:ext cx="203068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5859" y="365131"/>
            <a:ext cx="1698964" cy="1695137"/>
          </a:xfrm>
          <a:prstGeom prst="rect">
            <a:avLst/>
          </a:prstGeom>
        </p:spPr>
      </p:pic>
    </p:spTree>
    <p:extLst>
      <p:ext uri="{BB962C8B-B14F-4D97-AF65-F5344CB8AC3E}">
        <p14:creationId xmlns:p14="http://schemas.microsoft.com/office/powerpoint/2010/main" val="98422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rd Slide On_USWIB">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96540" y="365125"/>
            <a:ext cx="9157260" cy="1325563"/>
          </a:xfrm>
        </p:spPr>
        <p:txBody>
          <a:bodyPr/>
          <a:lstStyle/>
          <a:p>
            <a:r>
              <a:rPr lang="en-US" sz="4400" b="1" dirty="0" smtClean="0">
                <a:solidFill>
                  <a:srgbClr val="002060"/>
                </a:solidFill>
              </a:rPr>
              <a:t>USWIB</a:t>
            </a:r>
            <a:endParaRPr lang="en-US" dirty="0"/>
          </a:p>
        </p:txBody>
      </p:sp>
      <p:sp>
        <p:nvSpPr>
          <p:cNvPr id="3" name="Content Placeholder 2"/>
          <p:cNvSpPr>
            <a:spLocks noGrp="1"/>
          </p:cNvSpPr>
          <p:nvPr>
            <p:ph idx="1"/>
          </p:nvPr>
        </p:nvSpPr>
        <p:spPr>
          <a:xfrm>
            <a:off x="2196540" y="1825625"/>
            <a:ext cx="9157260" cy="4351338"/>
          </a:xfrm>
        </p:spPr>
        <p:txBody>
          <a:bodyPr/>
          <a:lstStyle>
            <a:lvl1pPr>
              <a:defRPr>
                <a:solidFill>
                  <a:srgbClr val="002060"/>
                </a:solidFill>
                <a:latin typeface="+mj-lt"/>
              </a:defRPr>
            </a:lvl1pPr>
            <a:lvl2pPr>
              <a:defRPr>
                <a:solidFill>
                  <a:srgbClr val="002060"/>
                </a:solidFill>
                <a:latin typeface="+mj-lt"/>
              </a:defRPr>
            </a:lvl2pPr>
            <a:lvl3pPr>
              <a:defRPr>
                <a:solidFill>
                  <a:srgbClr val="002060"/>
                </a:solidFill>
                <a:latin typeface="+mj-lt"/>
              </a:defRPr>
            </a:lvl3pPr>
            <a:lvl4pPr>
              <a:defRPr>
                <a:solidFill>
                  <a:srgbClr val="002060"/>
                </a:solidFill>
                <a:latin typeface="+mj-lt"/>
              </a:defRPr>
            </a:lvl4pPr>
            <a:lvl5pPr>
              <a:defRPr>
                <a:solidFill>
                  <a:srgbClr val="002060"/>
                </a:solidFill>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86A8FB-C6DA-443B-9BBE-A206A63BCBD3}"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70DA7-F735-4640-8412-73A2BCC40078}" type="slidenum">
              <a:rPr lang="en-US" smtClean="0"/>
              <a:t>‹#›</a:t>
            </a:fld>
            <a:endParaRPr lang="en-US"/>
          </a:p>
        </p:txBody>
      </p:sp>
      <p:sp>
        <p:nvSpPr>
          <p:cNvPr id="7" name="Rectangle 6"/>
          <p:cNvSpPr/>
          <p:nvPr userDrawn="1"/>
        </p:nvSpPr>
        <p:spPr>
          <a:xfrm>
            <a:off x="3" y="0"/>
            <a:ext cx="2030681"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5859" y="365131"/>
            <a:ext cx="1698964" cy="1695137"/>
          </a:xfrm>
          <a:prstGeom prst="rect">
            <a:avLst/>
          </a:prstGeom>
        </p:spPr>
      </p:pic>
    </p:spTree>
    <p:extLst>
      <p:ext uri="{BB962C8B-B14F-4D97-AF65-F5344CB8AC3E}">
        <p14:creationId xmlns:p14="http://schemas.microsoft.com/office/powerpoint/2010/main" val="10950743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6A8FB-C6DA-443B-9BBE-A206A63BCBD3}"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70DA7-F735-4640-8412-73A2BCC40078}" type="slidenum">
              <a:rPr lang="en-US" smtClean="0"/>
              <a:t>‹#›</a:t>
            </a:fld>
            <a:endParaRPr lang="en-US"/>
          </a:p>
        </p:txBody>
      </p:sp>
    </p:spTree>
    <p:extLst>
      <p:ext uri="{BB962C8B-B14F-4D97-AF65-F5344CB8AC3E}">
        <p14:creationId xmlns:p14="http://schemas.microsoft.com/office/powerpoint/2010/main" val="182698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2.png"/><Relationship Id="rId1" Type="http://schemas.openxmlformats.org/officeDocument/2006/relationships/slideLayout" Target="../slideLayouts/slideLayout3.xml"/><Relationship Id="rId5" Type="http://schemas.microsoft.com/office/2007/relationships/hdphoto" Target="../media/hdphoto3.wdp"/><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uswib.org/staff"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Staff Meeting</a:t>
            </a:r>
          </a:p>
          <a:p>
            <a:r>
              <a:rPr lang="en-US" dirty="0" smtClean="0"/>
              <a:t>2/22/24</a:t>
            </a:r>
            <a:endParaRPr lang="en-US" dirty="0"/>
          </a:p>
        </p:txBody>
      </p:sp>
    </p:spTree>
    <p:extLst>
      <p:ext uri="{BB962C8B-B14F-4D97-AF65-F5344CB8AC3E}">
        <p14:creationId xmlns:p14="http://schemas.microsoft.com/office/powerpoint/2010/main" val="419559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3909" y="1247775"/>
            <a:ext cx="9701866" cy="5029199"/>
          </a:xfrm>
        </p:spPr>
        <p:txBody>
          <a:bodyPr>
            <a:normAutofit/>
          </a:bodyPr>
          <a:lstStyle/>
          <a:p>
            <a:pPr marL="0" indent="0">
              <a:buNone/>
            </a:pPr>
            <a:r>
              <a:rPr lang="en-US" sz="4000" b="1" dirty="0" smtClean="0">
                <a:solidFill>
                  <a:schemeClr val="tx1"/>
                </a:solidFill>
              </a:rPr>
              <a:t>Signature lines can be used for emails that are sent on a regular basis.</a:t>
            </a:r>
          </a:p>
          <a:p>
            <a:pPr marL="0" indent="0">
              <a:buNone/>
            </a:pPr>
            <a:endParaRPr lang="en-US" sz="4000" b="1" dirty="0">
              <a:solidFill>
                <a:schemeClr val="tx1"/>
              </a:solidFill>
            </a:endParaRPr>
          </a:p>
          <a:p>
            <a:pPr marL="0" indent="0">
              <a:buNone/>
            </a:pPr>
            <a:r>
              <a:rPr lang="en-US" sz="4000" b="1" dirty="0" smtClean="0">
                <a:solidFill>
                  <a:schemeClr val="tx1"/>
                </a:solidFill>
              </a:rPr>
              <a:t>Recommendation</a:t>
            </a:r>
            <a:r>
              <a:rPr lang="en-US" sz="4000" dirty="0" smtClean="0">
                <a:solidFill>
                  <a:schemeClr val="tx1"/>
                </a:solidFill>
              </a:rPr>
              <a:t>: Create email in Word first with your regular signature at the bottom. The information can be cut and pasted. </a:t>
            </a:r>
            <a:endParaRPr lang="en-US" sz="4000" dirty="0">
              <a:solidFill>
                <a:schemeClr val="tx1"/>
              </a:solidFill>
            </a:endParaRPr>
          </a:p>
        </p:txBody>
      </p:sp>
      <p:sp>
        <p:nvSpPr>
          <p:cNvPr id="2" name="TextBox 1"/>
          <p:cNvSpPr txBox="1"/>
          <p:nvPr/>
        </p:nvSpPr>
        <p:spPr>
          <a:xfrm>
            <a:off x="0" y="2266950"/>
            <a:ext cx="2047875" cy="830997"/>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sz="2000" b="1" dirty="0" smtClean="0">
                <a:solidFill>
                  <a:schemeClr val="accent1">
                    <a:lumMod val="50000"/>
                  </a:schemeClr>
                </a:solidFill>
              </a:rPr>
              <a:t>SIGNATURE LINES</a:t>
            </a:r>
            <a:endParaRPr lang="en-US" sz="2000" b="1" dirty="0">
              <a:solidFill>
                <a:schemeClr val="accent1">
                  <a:lumMod val="50000"/>
                </a:schemeClr>
              </a:solidFill>
            </a:endParaRPr>
          </a:p>
        </p:txBody>
      </p:sp>
    </p:spTree>
    <p:extLst>
      <p:ext uri="{BB962C8B-B14F-4D97-AF65-F5344CB8AC3E}">
        <p14:creationId xmlns:p14="http://schemas.microsoft.com/office/powerpoint/2010/main" val="323433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9390" y="311150"/>
            <a:ext cx="9881160" cy="4351338"/>
          </a:xfrm>
        </p:spPr>
        <p:txBody>
          <a:bodyPr/>
          <a:lstStyle/>
          <a:p>
            <a:pPr marL="0" indent="0">
              <a:buNone/>
            </a:pPr>
            <a:r>
              <a:rPr lang="en-US" sz="3600" dirty="0" smtClean="0">
                <a:solidFill>
                  <a:schemeClr val="tx1"/>
                </a:solidFill>
                <a:latin typeface="+mn-lt"/>
              </a:rPr>
              <a:t>New </a:t>
            </a:r>
            <a:r>
              <a:rPr lang="en-US" sz="3600" dirty="0">
                <a:solidFill>
                  <a:schemeClr val="tx1"/>
                </a:solidFill>
                <a:latin typeface="+mn-lt"/>
              </a:rPr>
              <a:t>Email &gt; Message tab &gt; Signature &gt; Signatures</a:t>
            </a:r>
          </a:p>
          <a:p>
            <a:pPr marL="0" indent="0">
              <a:buNone/>
            </a:pPr>
            <a:endParaRPr lang="en-US" dirty="0"/>
          </a:p>
        </p:txBody>
      </p:sp>
      <p:sp>
        <p:nvSpPr>
          <p:cNvPr id="4" name="TextBox 3"/>
          <p:cNvSpPr txBox="1"/>
          <p:nvPr/>
        </p:nvSpPr>
        <p:spPr>
          <a:xfrm>
            <a:off x="1" y="2171700"/>
            <a:ext cx="2047874" cy="1138773"/>
          </a:xfrm>
          <a:prstGeom prst="rect">
            <a:avLst/>
          </a:prstGeom>
          <a:noFill/>
        </p:spPr>
        <p:txBody>
          <a:bodyPr wrap="square" rtlCol="0">
            <a:spAutoFit/>
          </a:bodyPr>
          <a:lstStyle/>
          <a:p>
            <a:pPr algn="ctr"/>
            <a:r>
              <a:rPr lang="en-US" sz="2800" b="1" dirty="0" smtClean="0">
                <a:solidFill>
                  <a:schemeClr val="accent1">
                    <a:lumMod val="50000"/>
                  </a:schemeClr>
                </a:solidFill>
              </a:rPr>
              <a:t>Tech Tips </a:t>
            </a:r>
          </a:p>
          <a:p>
            <a:pPr algn="ctr"/>
            <a:r>
              <a:rPr lang="en-US" sz="2000" b="1" dirty="0" smtClean="0">
                <a:solidFill>
                  <a:schemeClr val="accent1">
                    <a:lumMod val="50000"/>
                  </a:schemeClr>
                </a:solidFill>
              </a:rPr>
              <a:t>SIGNATURE LINES</a:t>
            </a:r>
          </a:p>
          <a:p>
            <a:pPr algn="ctr"/>
            <a:r>
              <a:rPr lang="en-US" sz="2000" b="1" dirty="0" smtClean="0">
                <a:solidFill>
                  <a:schemeClr val="accent1">
                    <a:lumMod val="50000"/>
                  </a:schemeClr>
                </a:solidFill>
              </a:rPr>
              <a:t>ONLINE</a:t>
            </a:r>
            <a:endParaRPr lang="en-US" sz="3200" b="1" dirty="0">
              <a:solidFill>
                <a:schemeClr val="accent1">
                  <a:lumMod val="50000"/>
                </a:schemeClr>
              </a:solidFill>
            </a:endParaRPr>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4564935" y="1048381"/>
            <a:ext cx="3634084" cy="2049787"/>
          </a:xfrm>
          <a:prstGeom prst="rect">
            <a:avLst/>
          </a:prstGeom>
          <a:ln>
            <a:solidFill>
              <a:schemeClr val="accent1"/>
            </a:solidFill>
          </a:ln>
          <a:effectLst>
            <a:outerShdw blurRad="50800" dist="38100" dir="2700000" algn="tl" rotWithShape="0">
              <a:prstClr val="black">
                <a:alpha val="40000"/>
              </a:prstClr>
            </a:outerShdw>
          </a:effectLst>
        </p:spPr>
      </p:pic>
      <p:sp>
        <p:nvSpPr>
          <p:cNvPr id="6" name="TextBox 5"/>
          <p:cNvSpPr txBox="1"/>
          <p:nvPr/>
        </p:nvSpPr>
        <p:spPr>
          <a:xfrm>
            <a:off x="2139390" y="3629025"/>
            <a:ext cx="9652560" cy="923330"/>
          </a:xfrm>
          <a:prstGeom prst="rect">
            <a:avLst/>
          </a:prstGeom>
          <a:noFill/>
        </p:spPr>
        <p:txBody>
          <a:bodyPr wrap="square" rtlCol="0">
            <a:spAutoFit/>
          </a:bodyPr>
          <a:lstStyle/>
          <a:p>
            <a:r>
              <a:rPr lang="en-US" sz="3600" dirty="0"/>
              <a:t>Click on </a:t>
            </a:r>
            <a:r>
              <a:rPr lang="en-US" sz="3600" i="1" dirty="0"/>
              <a:t>“+ New Signature</a:t>
            </a:r>
            <a:r>
              <a:rPr lang="en-US" sz="3600" dirty="0"/>
              <a:t>” &gt; Edit signature name</a:t>
            </a:r>
          </a:p>
          <a:p>
            <a:endParaRPr lang="en-US" dirty="0"/>
          </a:p>
        </p:txBody>
      </p:sp>
      <p:pic>
        <p:nvPicPr>
          <p:cNvPr id="7" name="Content Placeholder 4"/>
          <p:cNvPicPr>
            <a:picLocks noChangeAspect="1"/>
          </p:cNvPicPr>
          <p:nvPr/>
        </p:nvPicPr>
        <p:blipFill rotWithShape="1">
          <a:blip r:embed="rId4"/>
          <a:srcRect r="34664" b="62695"/>
          <a:stretch/>
        </p:blipFill>
        <p:spPr>
          <a:xfrm>
            <a:off x="3782395" y="4662488"/>
            <a:ext cx="2818657" cy="1631950"/>
          </a:xfrm>
          <a:prstGeom prst="rect">
            <a:avLst/>
          </a:prstGeom>
          <a:ln>
            <a:solidFill>
              <a:schemeClr val="accent1"/>
            </a:solidFill>
          </a:ln>
          <a:effectLst>
            <a:outerShdw blurRad="50800" dist="38100" dir="2700000" algn="tl" rotWithShape="0">
              <a:prstClr val="black">
                <a:alpha val="40000"/>
              </a:prstClr>
            </a:outerShdw>
          </a:effectLst>
        </p:spPr>
      </p:pic>
      <p:pic>
        <p:nvPicPr>
          <p:cNvPr id="8" name="Picture 7"/>
          <p:cNvPicPr>
            <a:picLocks noChangeAspect="1"/>
          </p:cNvPicPr>
          <p:nvPr/>
        </p:nvPicPr>
        <p:blipFill>
          <a:blip r:embed="rId5"/>
          <a:stretch>
            <a:fillRect/>
          </a:stretch>
        </p:blipFill>
        <p:spPr>
          <a:xfrm>
            <a:off x="8056138" y="4399933"/>
            <a:ext cx="2067213" cy="2076740"/>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605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278088" y="2111375"/>
            <a:ext cx="4291112" cy="4351338"/>
          </a:xfrm>
          <a:prstGeom prst="rect">
            <a:avLst/>
          </a:prstGeom>
          <a:ln>
            <a:solidFill>
              <a:schemeClr val="accent1"/>
            </a:solidFill>
          </a:ln>
          <a:effectLst>
            <a:outerShdw blurRad="50800" dist="38100" dir="2700000" algn="tl" rotWithShape="0">
              <a:prstClr val="black">
                <a:alpha val="40000"/>
              </a:prstClr>
            </a:outerShdw>
          </a:effectLst>
        </p:spPr>
      </p:pic>
      <p:sp>
        <p:nvSpPr>
          <p:cNvPr id="4" name="TextBox 3"/>
          <p:cNvSpPr txBox="1"/>
          <p:nvPr/>
        </p:nvSpPr>
        <p:spPr>
          <a:xfrm>
            <a:off x="1" y="2190750"/>
            <a:ext cx="2028824" cy="1077218"/>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b="1" dirty="0" smtClean="0">
                <a:solidFill>
                  <a:schemeClr val="accent1">
                    <a:lumMod val="50000"/>
                  </a:schemeClr>
                </a:solidFill>
              </a:rPr>
              <a:t>SIGNATURE LINES</a:t>
            </a:r>
          </a:p>
          <a:p>
            <a:pPr algn="ctr"/>
            <a:r>
              <a:rPr lang="en-US" b="1" dirty="0" smtClean="0">
                <a:solidFill>
                  <a:schemeClr val="accent1">
                    <a:lumMod val="50000"/>
                  </a:schemeClr>
                </a:solidFill>
              </a:rPr>
              <a:t>ONLINE</a:t>
            </a:r>
            <a:endParaRPr lang="en-US" b="1" dirty="0">
              <a:solidFill>
                <a:schemeClr val="accent1">
                  <a:lumMod val="50000"/>
                </a:schemeClr>
              </a:solidFill>
            </a:endParaRPr>
          </a:p>
        </p:txBody>
      </p:sp>
      <p:sp>
        <p:nvSpPr>
          <p:cNvPr id="6" name="TextBox 5"/>
          <p:cNvSpPr txBox="1"/>
          <p:nvPr/>
        </p:nvSpPr>
        <p:spPr>
          <a:xfrm>
            <a:off x="2190750" y="190500"/>
            <a:ext cx="9534525" cy="1815882"/>
          </a:xfrm>
          <a:prstGeom prst="rect">
            <a:avLst/>
          </a:prstGeom>
          <a:noFill/>
        </p:spPr>
        <p:txBody>
          <a:bodyPr wrap="square" rtlCol="0">
            <a:spAutoFit/>
          </a:bodyPr>
          <a:lstStyle/>
          <a:p>
            <a:r>
              <a:rPr lang="en-US" sz="2800" dirty="0" smtClean="0"/>
              <a:t>Click on </a:t>
            </a:r>
            <a:r>
              <a:rPr lang="en-US" sz="2800" i="1" dirty="0" smtClean="0"/>
              <a:t>“+ New Signature</a:t>
            </a:r>
            <a:r>
              <a:rPr lang="en-US" sz="2800" dirty="0" smtClean="0"/>
              <a:t>” &gt; Edit signature name</a:t>
            </a:r>
          </a:p>
          <a:p>
            <a:endParaRPr lang="en-US" sz="2800" dirty="0"/>
          </a:p>
          <a:p>
            <a:r>
              <a:rPr lang="en-US" sz="2800" dirty="0" smtClean="0"/>
              <a:t>Copy and paste the message along with your regular signature line. </a:t>
            </a:r>
            <a:endParaRPr lang="en-US" sz="2800" dirty="0"/>
          </a:p>
        </p:txBody>
      </p:sp>
      <p:pic>
        <p:nvPicPr>
          <p:cNvPr id="7" name="Picture 6"/>
          <p:cNvPicPr>
            <a:picLocks noChangeAspect="1"/>
          </p:cNvPicPr>
          <p:nvPr/>
        </p:nvPicPr>
        <p:blipFill>
          <a:blip r:embed="rId3"/>
          <a:stretch>
            <a:fillRect/>
          </a:stretch>
        </p:blipFill>
        <p:spPr>
          <a:xfrm>
            <a:off x="8226423" y="2437269"/>
            <a:ext cx="2366535" cy="2377440"/>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1271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190750"/>
            <a:ext cx="2028824" cy="1077218"/>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b="1" dirty="0" smtClean="0">
                <a:solidFill>
                  <a:schemeClr val="accent1">
                    <a:lumMod val="50000"/>
                  </a:schemeClr>
                </a:solidFill>
              </a:rPr>
              <a:t>SIGNATURE LINES</a:t>
            </a:r>
          </a:p>
          <a:p>
            <a:pPr algn="ctr"/>
            <a:r>
              <a:rPr lang="en-US" b="1" dirty="0" smtClean="0">
                <a:solidFill>
                  <a:schemeClr val="accent1">
                    <a:lumMod val="50000"/>
                  </a:schemeClr>
                </a:solidFill>
              </a:rPr>
              <a:t>ONLINE</a:t>
            </a:r>
            <a:endParaRPr lang="en-US" b="1" dirty="0">
              <a:solidFill>
                <a:schemeClr val="accent1">
                  <a:lumMod val="50000"/>
                </a:schemeClr>
              </a:solidFill>
            </a:endParaRPr>
          </a:p>
        </p:txBody>
      </p:sp>
      <p:sp>
        <p:nvSpPr>
          <p:cNvPr id="2" name="Content Placeholder 1"/>
          <p:cNvSpPr>
            <a:spLocks noGrp="1"/>
          </p:cNvSpPr>
          <p:nvPr>
            <p:ph idx="1"/>
          </p:nvPr>
        </p:nvSpPr>
        <p:spPr>
          <a:xfrm>
            <a:off x="2381250" y="504825"/>
            <a:ext cx="9157260" cy="4529138"/>
          </a:xfrm>
        </p:spPr>
        <p:txBody>
          <a:bodyPr/>
          <a:lstStyle/>
          <a:p>
            <a:pPr marL="0" indent="0">
              <a:buNone/>
            </a:pPr>
            <a:r>
              <a:rPr lang="en-US" sz="3600" dirty="0" smtClean="0">
                <a:solidFill>
                  <a:schemeClr val="tx1"/>
                </a:solidFill>
                <a:latin typeface="+mn-lt"/>
              </a:rPr>
              <a:t>When you need to send an email with a message, create a new message. Then click on the signature with the email message that you want to send. </a:t>
            </a:r>
          </a:p>
          <a:p>
            <a:endParaRPr lang="en-US" dirty="0"/>
          </a:p>
          <a:p>
            <a:endParaRPr lang="en-US" dirty="0"/>
          </a:p>
        </p:txBody>
      </p:sp>
      <p:pic>
        <p:nvPicPr>
          <p:cNvPr id="3" name="Picture 2"/>
          <p:cNvPicPr>
            <a:picLocks noChangeAspect="1"/>
          </p:cNvPicPr>
          <p:nvPr/>
        </p:nvPicPr>
        <p:blipFill>
          <a:blip r:embed="rId2"/>
          <a:stretch>
            <a:fillRect/>
          </a:stretch>
        </p:blipFill>
        <p:spPr>
          <a:xfrm>
            <a:off x="4435402" y="2769394"/>
            <a:ext cx="5048955" cy="3715268"/>
          </a:xfrm>
          <a:prstGeom prst="rect">
            <a:avLst/>
          </a:prstGeom>
          <a:ln>
            <a:solidFill>
              <a:schemeClr val="accent1"/>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71949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190750"/>
            <a:ext cx="2028824" cy="1077218"/>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b="1" dirty="0" smtClean="0">
                <a:solidFill>
                  <a:schemeClr val="accent1">
                    <a:lumMod val="50000"/>
                  </a:schemeClr>
                </a:solidFill>
              </a:rPr>
              <a:t>SIGNATURE LINES</a:t>
            </a:r>
          </a:p>
          <a:p>
            <a:pPr algn="ctr"/>
            <a:r>
              <a:rPr lang="en-US" b="1" dirty="0" smtClean="0">
                <a:solidFill>
                  <a:schemeClr val="accent1">
                    <a:lumMod val="50000"/>
                  </a:schemeClr>
                </a:solidFill>
              </a:rPr>
              <a:t>DESKTOP</a:t>
            </a:r>
            <a:endParaRPr lang="en-US" b="1" dirty="0">
              <a:solidFill>
                <a:schemeClr val="accent1">
                  <a:lumMod val="50000"/>
                </a:schemeClr>
              </a:solidFill>
            </a:endParaRPr>
          </a:p>
        </p:txBody>
      </p:sp>
      <p:sp>
        <p:nvSpPr>
          <p:cNvPr id="6" name="TextBox 5"/>
          <p:cNvSpPr txBox="1"/>
          <p:nvPr/>
        </p:nvSpPr>
        <p:spPr>
          <a:xfrm>
            <a:off x="2190750" y="190500"/>
            <a:ext cx="9534525" cy="3170099"/>
          </a:xfrm>
          <a:prstGeom prst="rect">
            <a:avLst/>
          </a:prstGeom>
          <a:noFill/>
        </p:spPr>
        <p:txBody>
          <a:bodyPr wrap="square" rtlCol="0">
            <a:spAutoFit/>
          </a:bodyPr>
          <a:lstStyle/>
          <a:p>
            <a:endParaRPr lang="en-US" sz="1600" dirty="0"/>
          </a:p>
          <a:p>
            <a:r>
              <a:rPr lang="en-US" sz="4400" dirty="0" smtClean="0"/>
              <a:t>Click on New Email &gt; Signature</a:t>
            </a:r>
          </a:p>
          <a:p>
            <a:endParaRPr lang="en-US" sz="2400" dirty="0"/>
          </a:p>
          <a:p>
            <a:r>
              <a:rPr lang="en-US" sz="4400" dirty="0" smtClean="0"/>
              <a:t>The “Basic” signature is the one that you use with all emails. </a:t>
            </a:r>
            <a:endParaRPr lang="en-US" sz="4000" dirty="0" smtClean="0"/>
          </a:p>
          <a:p>
            <a:endParaRPr lang="en-US" sz="2800" dirty="0"/>
          </a:p>
        </p:txBody>
      </p:sp>
      <p:pic>
        <p:nvPicPr>
          <p:cNvPr id="3" name="Picture 2"/>
          <p:cNvPicPr>
            <a:picLocks noChangeAspect="1"/>
          </p:cNvPicPr>
          <p:nvPr/>
        </p:nvPicPr>
        <p:blipFill>
          <a:blip r:embed="rId2"/>
          <a:stretch>
            <a:fillRect/>
          </a:stretch>
        </p:blipFill>
        <p:spPr>
          <a:xfrm>
            <a:off x="3276046" y="3088175"/>
            <a:ext cx="7935432" cy="2800741"/>
          </a:xfrm>
          <a:prstGeom prst="rect">
            <a:avLst/>
          </a:prstGeom>
          <a:ln>
            <a:solidFill>
              <a:schemeClr val="accent1"/>
            </a:solidFill>
          </a:ln>
          <a:effectLst>
            <a:outerShdw blurRad="50800" dist="38100" dir="2700000" algn="tl" rotWithShape="0">
              <a:prstClr val="black">
                <a:alpha val="40000"/>
              </a:prstClr>
            </a:outerShdw>
          </a:effectLst>
        </p:spPr>
      </p:pic>
      <p:pic>
        <p:nvPicPr>
          <p:cNvPr id="8" name="Picture 7"/>
          <p:cNvPicPr>
            <a:picLocks noChangeAspect="1"/>
          </p:cNvPicPr>
          <p:nvPr/>
        </p:nvPicPr>
        <p:blipFill>
          <a:blip r:embed="rId3"/>
          <a:stretch>
            <a:fillRect/>
          </a:stretch>
        </p:blipFill>
        <p:spPr>
          <a:xfrm>
            <a:off x="9587466" y="559858"/>
            <a:ext cx="600159" cy="714475"/>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00397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726" y="2085469"/>
            <a:ext cx="2028824" cy="1077218"/>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b="1" dirty="0" smtClean="0">
                <a:solidFill>
                  <a:schemeClr val="accent1">
                    <a:lumMod val="50000"/>
                  </a:schemeClr>
                </a:solidFill>
              </a:rPr>
              <a:t>SIGNATURE LINES</a:t>
            </a:r>
          </a:p>
          <a:p>
            <a:pPr algn="ctr"/>
            <a:r>
              <a:rPr lang="en-US" b="1" dirty="0" smtClean="0">
                <a:solidFill>
                  <a:schemeClr val="accent1">
                    <a:lumMod val="50000"/>
                  </a:schemeClr>
                </a:solidFill>
              </a:rPr>
              <a:t>DESKTOP</a:t>
            </a:r>
            <a:endParaRPr lang="en-US" b="1" dirty="0">
              <a:solidFill>
                <a:schemeClr val="accent1">
                  <a:lumMod val="50000"/>
                </a:schemeClr>
              </a:solidFill>
            </a:endParaRPr>
          </a:p>
        </p:txBody>
      </p:sp>
      <p:sp>
        <p:nvSpPr>
          <p:cNvPr id="6" name="TextBox 5"/>
          <p:cNvSpPr txBox="1"/>
          <p:nvPr/>
        </p:nvSpPr>
        <p:spPr>
          <a:xfrm>
            <a:off x="2220961" y="561975"/>
            <a:ext cx="9534525" cy="2431435"/>
          </a:xfrm>
          <a:prstGeom prst="rect">
            <a:avLst/>
          </a:prstGeom>
          <a:noFill/>
        </p:spPr>
        <p:txBody>
          <a:bodyPr wrap="square" rtlCol="0">
            <a:spAutoFit/>
          </a:bodyPr>
          <a:lstStyle/>
          <a:p>
            <a:r>
              <a:rPr lang="en-US" sz="3600" dirty="0" smtClean="0"/>
              <a:t>Click on “Signatures…” to create a new signature.  </a:t>
            </a:r>
          </a:p>
          <a:p>
            <a:r>
              <a:rPr lang="en-US" sz="3600" dirty="0" smtClean="0"/>
              <a:t>Click on the “New” button to write the new signature.</a:t>
            </a:r>
          </a:p>
          <a:p>
            <a:endParaRPr lang="en-US" sz="1600" dirty="0"/>
          </a:p>
          <a:p>
            <a:endParaRPr lang="en-US" sz="2800" dirty="0"/>
          </a:p>
        </p:txBody>
      </p:sp>
      <p:pic>
        <p:nvPicPr>
          <p:cNvPr id="2" name="Picture 1"/>
          <p:cNvPicPr>
            <a:picLocks noChangeAspect="1"/>
          </p:cNvPicPr>
          <p:nvPr/>
        </p:nvPicPr>
        <p:blipFill>
          <a:blip r:embed="rId2"/>
          <a:stretch>
            <a:fillRect/>
          </a:stretch>
        </p:blipFill>
        <p:spPr>
          <a:xfrm>
            <a:off x="2190750" y="3485909"/>
            <a:ext cx="4049628" cy="2194560"/>
          </a:xfrm>
          <a:prstGeom prst="rect">
            <a:avLst/>
          </a:prstGeom>
          <a:ln>
            <a:solidFill>
              <a:schemeClr val="accent1"/>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3"/>
          <a:stretch>
            <a:fillRect/>
          </a:stretch>
        </p:blipFill>
        <p:spPr>
          <a:xfrm>
            <a:off x="6587201" y="2845829"/>
            <a:ext cx="5168285" cy="3474720"/>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736924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2190750"/>
            <a:ext cx="2028824" cy="1138773"/>
          </a:xfrm>
          <a:prstGeom prst="rect">
            <a:avLst/>
          </a:prstGeom>
          <a:noFill/>
        </p:spPr>
        <p:txBody>
          <a:bodyPr wrap="square" rtlCol="0">
            <a:spAutoFit/>
          </a:bodyPr>
          <a:lstStyle/>
          <a:p>
            <a:pPr algn="ctr"/>
            <a:r>
              <a:rPr lang="en-US" sz="2800" b="1" dirty="0" smtClean="0">
                <a:solidFill>
                  <a:schemeClr val="accent1">
                    <a:lumMod val="50000"/>
                  </a:schemeClr>
                </a:solidFill>
              </a:rPr>
              <a:t>Tech Tips</a:t>
            </a:r>
          </a:p>
          <a:p>
            <a:pPr algn="ctr"/>
            <a:r>
              <a:rPr lang="en-US" sz="2000" b="1" dirty="0" smtClean="0">
                <a:solidFill>
                  <a:schemeClr val="accent1">
                    <a:lumMod val="50000"/>
                  </a:schemeClr>
                </a:solidFill>
              </a:rPr>
              <a:t>Signature Lines</a:t>
            </a:r>
          </a:p>
          <a:p>
            <a:pPr algn="ctr"/>
            <a:r>
              <a:rPr lang="en-US" sz="2000" b="1" dirty="0" smtClean="0">
                <a:solidFill>
                  <a:schemeClr val="accent1">
                    <a:lumMod val="50000"/>
                  </a:schemeClr>
                </a:solidFill>
              </a:rPr>
              <a:t>DESKTOP</a:t>
            </a:r>
            <a:endParaRPr lang="en-US" sz="2000" b="1" dirty="0">
              <a:solidFill>
                <a:schemeClr val="accent1">
                  <a:lumMod val="50000"/>
                </a:schemeClr>
              </a:solidFill>
            </a:endParaRPr>
          </a:p>
        </p:txBody>
      </p:sp>
      <p:sp>
        <p:nvSpPr>
          <p:cNvPr id="6" name="TextBox 5"/>
          <p:cNvSpPr txBox="1"/>
          <p:nvPr/>
        </p:nvSpPr>
        <p:spPr>
          <a:xfrm>
            <a:off x="2190750" y="190500"/>
            <a:ext cx="9534525" cy="6432530"/>
          </a:xfrm>
          <a:prstGeom prst="rect">
            <a:avLst/>
          </a:prstGeom>
          <a:noFill/>
        </p:spPr>
        <p:txBody>
          <a:bodyPr wrap="square" rtlCol="0">
            <a:spAutoFit/>
          </a:bodyPr>
          <a:lstStyle/>
          <a:p>
            <a:endParaRPr lang="en-US" dirty="0"/>
          </a:p>
          <a:p>
            <a:r>
              <a:rPr lang="en-US" sz="4000" dirty="0" smtClean="0"/>
              <a:t>Type a name for the signature.</a:t>
            </a:r>
          </a:p>
          <a:p>
            <a:endParaRPr lang="en-US" sz="1600" dirty="0"/>
          </a:p>
          <a:p>
            <a:r>
              <a:rPr lang="en-US" sz="4000" dirty="0" smtClean="0"/>
              <a:t>Copy and paste your message with your email signature and then click save. </a:t>
            </a:r>
          </a:p>
          <a:p>
            <a:endParaRPr lang="en-US" dirty="0"/>
          </a:p>
          <a:p>
            <a:r>
              <a:rPr lang="en-US" sz="4000" dirty="0" smtClean="0"/>
              <a:t>When you create a new message, you can click on the triangle under signature and then select the signature/message you want. </a:t>
            </a:r>
          </a:p>
          <a:p>
            <a:endParaRPr lang="en-US" sz="4000" dirty="0" smtClean="0"/>
          </a:p>
          <a:p>
            <a:endParaRPr lang="en-US" sz="3600" dirty="0"/>
          </a:p>
          <a:p>
            <a:endParaRPr lang="en-US" sz="1600" dirty="0"/>
          </a:p>
          <a:p>
            <a:endParaRPr lang="en-US" sz="2800" dirty="0"/>
          </a:p>
        </p:txBody>
      </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8700667" y="190500"/>
            <a:ext cx="2057687" cy="1086002"/>
          </a:xfrm>
          <a:prstGeom prst="rect">
            <a:avLst/>
          </a:prstGeom>
          <a:ln>
            <a:solidFill>
              <a:schemeClr val="accent1"/>
            </a:solidFill>
          </a:ln>
          <a:effectLst>
            <a:outerShdw blurRad="50800" dist="38100" dir="2700000" algn="tl" rotWithShape="0">
              <a:prstClr val="black">
                <a:alpha val="40000"/>
              </a:prstClr>
            </a:outerShdw>
          </a:effectLst>
        </p:spPr>
      </p:pic>
      <p:pic>
        <p:nvPicPr>
          <p:cNvPr id="5" name="Picture 4"/>
          <p:cNvPicPr>
            <a:picLocks noChangeAspect="1"/>
          </p:cNvPicPr>
          <p:nvPr/>
        </p:nvPicPr>
        <p:blipFill rotWithShape="1">
          <a:blip r:embed="rId4">
            <a:extLst>
              <a:ext uri="{BEBA8EAE-BF5A-486C-A8C5-ECC9F3942E4B}">
                <a14:imgProps xmlns:a14="http://schemas.microsoft.com/office/drawing/2010/main">
                  <a14:imgLayer r:embed="rId5">
                    <a14:imgEffect>
                      <a14:sharpenSoften amount="25000"/>
                    </a14:imgEffect>
                  </a14:imgLayer>
                </a14:imgProps>
              </a:ext>
            </a:extLst>
          </a:blip>
          <a:srcRect t="18750"/>
          <a:stretch/>
        </p:blipFill>
        <p:spPr>
          <a:xfrm>
            <a:off x="5221981" y="4972049"/>
            <a:ext cx="3299516" cy="1463040"/>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4526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1607" y="855195"/>
            <a:ext cx="9157260" cy="5383680"/>
          </a:xfrm>
        </p:spPr>
        <p:txBody>
          <a:bodyPr>
            <a:normAutofit/>
          </a:bodyPr>
          <a:lstStyle/>
          <a:p>
            <a:pPr marL="228600" lvl="1" indent="0">
              <a:buNone/>
            </a:pPr>
            <a:r>
              <a:rPr lang="en-US" sz="5400" b="1" dirty="0">
                <a:solidFill>
                  <a:schemeClr val="tx1"/>
                </a:solidFill>
                <a:latin typeface="+mn-lt"/>
              </a:rPr>
              <a:t>Agenda</a:t>
            </a:r>
            <a:endParaRPr lang="en-US" sz="5400" dirty="0" smtClean="0">
              <a:solidFill>
                <a:schemeClr val="tx1"/>
              </a:solidFill>
              <a:latin typeface="+mn-lt"/>
            </a:endParaRPr>
          </a:p>
          <a:p>
            <a:pPr lvl="3" indent="-457200"/>
            <a:r>
              <a:rPr lang="en-US" sz="4400" dirty="0" smtClean="0">
                <a:solidFill>
                  <a:schemeClr val="tx1"/>
                </a:solidFill>
                <a:latin typeface="+mn-lt"/>
              </a:rPr>
              <a:t>Policies</a:t>
            </a:r>
          </a:p>
          <a:p>
            <a:pPr lvl="3" indent="-457200"/>
            <a:r>
              <a:rPr lang="en-US" sz="4400" dirty="0" smtClean="0">
                <a:solidFill>
                  <a:schemeClr val="tx1"/>
                </a:solidFill>
                <a:latin typeface="+mn-lt"/>
              </a:rPr>
              <a:t>Performance</a:t>
            </a:r>
            <a:endParaRPr lang="en-US" sz="4400" dirty="0" smtClean="0">
              <a:solidFill>
                <a:schemeClr val="tx1"/>
              </a:solidFill>
              <a:latin typeface="+mn-lt"/>
            </a:endParaRPr>
          </a:p>
          <a:p>
            <a:pPr lvl="3" indent="-457200"/>
            <a:r>
              <a:rPr lang="en-US" sz="4400" dirty="0" smtClean="0">
                <a:solidFill>
                  <a:schemeClr val="tx1"/>
                </a:solidFill>
                <a:latin typeface="+mn-lt"/>
              </a:rPr>
              <a:t>Documents</a:t>
            </a:r>
          </a:p>
          <a:p>
            <a:pPr lvl="3" indent="-457200"/>
            <a:r>
              <a:rPr lang="en-US" sz="4400" dirty="0" smtClean="0">
                <a:solidFill>
                  <a:schemeClr val="tx1"/>
                </a:solidFill>
                <a:latin typeface="+mn-lt"/>
              </a:rPr>
              <a:t>Goals – Training</a:t>
            </a:r>
          </a:p>
          <a:p>
            <a:pPr lvl="3" indent="-457200"/>
            <a:r>
              <a:rPr lang="en-US" sz="4400" b="1" dirty="0">
                <a:solidFill>
                  <a:schemeClr val="tx1"/>
                </a:solidFill>
              </a:rPr>
              <a:t>Upcoming</a:t>
            </a:r>
          </a:p>
          <a:p>
            <a:pPr lvl="3" indent="-457200"/>
            <a:r>
              <a:rPr lang="en-US" sz="4400" dirty="0" smtClean="0">
                <a:solidFill>
                  <a:schemeClr val="tx1"/>
                </a:solidFill>
                <a:latin typeface="+mn-lt"/>
              </a:rPr>
              <a:t>Tech </a:t>
            </a:r>
            <a:r>
              <a:rPr lang="en-US" sz="4400" dirty="0" smtClean="0">
                <a:solidFill>
                  <a:schemeClr val="tx1"/>
                </a:solidFill>
                <a:latin typeface="+mn-lt"/>
              </a:rPr>
              <a:t>tip: </a:t>
            </a:r>
            <a:r>
              <a:rPr lang="en-US" sz="4400" dirty="0" smtClean="0">
                <a:solidFill>
                  <a:schemeClr val="tx1"/>
                </a:solidFill>
                <a:latin typeface="+mn-lt"/>
              </a:rPr>
              <a:t>Signatures</a:t>
            </a:r>
            <a:endParaRPr lang="en-US" sz="4400" dirty="0" smtClean="0">
              <a:solidFill>
                <a:schemeClr val="tx1"/>
              </a:solidFill>
              <a:latin typeface="+mn-lt"/>
            </a:endParaRPr>
          </a:p>
        </p:txBody>
      </p:sp>
    </p:spTree>
    <p:extLst>
      <p:ext uri="{BB962C8B-B14F-4D97-AF65-F5344CB8AC3E}">
        <p14:creationId xmlns:p14="http://schemas.microsoft.com/office/powerpoint/2010/main" val="4247132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8609" y="542925"/>
            <a:ext cx="9547225" cy="4076700"/>
          </a:xfrm>
        </p:spPr>
        <p:txBody>
          <a:bodyPr>
            <a:noAutofit/>
          </a:bodyPr>
          <a:lstStyle/>
          <a:p>
            <a:pPr marL="0" indent="0">
              <a:buNone/>
            </a:pPr>
            <a:r>
              <a:rPr lang="en-US" sz="3200" b="1" dirty="0" smtClean="0">
                <a:solidFill>
                  <a:schemeClr val="tx1"/>
                </a:solidFill>
                <a:latin typeface="+mn-lt"/>
              </a:rPr>
              <a:t>Mileage</a:t>
            </a:r>
            <a:endParaRPr lang="en-US" sz="3200" b="1" dirty="0" smtClean="0">
              <a:solidFill>
                <a:schemeClr val="tx1"/>
              </a:solidFill>
              <a:latin typeface="+mn-lt"/>
            </a:endParaRPr>
          </a:p>
          <a:p>
            <a:pPr marL="457200" lvl="1" indent="0">
              <a:buNone/>
            </a:pPr>
            <a:r>
              <a:rPr lang="en-US" sz="2800" dirty="0" smtClean="0">
                <a:solidFill>
                  <a:schemeClr val="tx1"/>
                </a:solidFill>
                <a:latin typeface="+mn-lt"/>
              </a:rPr>
              <a:t>Employees </a:t>
            </a:r>
            <a:r>
              <a:rPr lang="en-US" sz="2800" dirty="0">
                <a:solidFill>
                  <a:schemeClr val="tx1"/>
                </a:solidFill>
                <a:latin typeface="+mn-lt"/>
              </a:rPr>
              <a:t>may use their own vehicles for authorized travel and be </a:t>
            </a:r>
            <a:r>
              <a:rPr lang="en-US" sz="2800" dirty="0" smtClean="0">
                <a:solidFill>
                  <a:schemeClr val="tx1"/>
                </a:solidFill>
                <a:latin typeface="+mn-lt"/>
              </a:rPr>
              <a:t>reimbursed at </a:t>
            </a:r>
            <a:r>
              <a:rPr lang="en-US" sz="2800" dirty="0">
                <a:solidFill>
                  <a:schemeClr val="tx1"/>
                </a:solidFill>
                <a:latin typeface="+mn-lt"/>
              </a:rPr>
              <a:t>the approved IRS rate in place at the time of the travel. </a:t>
            </a:r>
            <a:r>
              <a:rPr lang="en-US" sz="2800" b="1" dirty="0">
                <a:solidFill>
                  <a:schemeClr val="tx1"/>
                </a:solidFill>
                <a:latin typeface="+mn-lt"/>
              </a:rPr>
              <a:t>For travel on </a:t>
            </a:r>
            <a:r>
              <a:rPr lang="en-US" sz="2800" b="1" dirty="0" smtClean="0">
                <a:solidFill>
                  <a:schemeClr val="tx1"/>
                </a:solidFill>
                <a:latin typeface="+mn-lt"/>
              </a:rPr>
              <a:t>college work </a:t>
            </a:r>
            <a:r>
              <a:rPr lang="en-US" sz="2800" b="1" dirty="0">
                <a:solidFill>
                  <a:schemeClr val="tx1"/>
                </a:solidFill>
                <a:latin typeface="+mn-lt"/>
              </a:rPr>
              <a:t>days, mileage will be computed less the employee’s normal obligation </a:t>
            </a:r>
            <a:r>
              <a:rPr lang="en-US" sz="2800" b="1" dirty="0" smtClean="0">
                <a:solidFill>
                  <a:schemeClr val="tx1"/>
                </a:solidFill>
                <a:latin typeface="+mn-lt"/>
              </a:rPr>
              <a:t>to travel </a:t>
            </a:r>
            <a:r>
              <a:rPr lang="en-US" sz="2800" b="1" dirty="0">
                <a:solidFill>
                  <a:schemeClr val="tx1"/>
                </a:solidFill>
                <a:latin typeface="+mn-lt"/>
              </a:rPr>
              <a:t>to and from his work station. </a:t>
            </a:r>
            <a:r>
              <a:rPr lang="en-US" sz="2800" dirty="0">
                <a:solidFill>
                  <a:schemeClr val="tx1"/>
                </a:solidFill>
                <a:latin typeface="+mn-lt"/>
              </a:rPr>
              <a:t>On all other days, the </a:t>
            </a:r>
            <a:r>
              <a:rPr lang="en-US" sz="2800" dirty="0" smtClean="0">
                <a:solidFill>
                  <a:schemeClr val="tx1"/>
                </a:solidFill>
                <a:latin typeface="+mn-lt"/>
              </a:rPr>
              <a:t>mileage reimbursement </a:t>
            </a:r>
            <a:r>
              <a:rPr lang="en-US" sz="2800" dirty="0">
                <a:solidFill>
                  <a:schemeClr val="tx1"/>
                </a:solidFill>
                <a:latin typeface="+mn-lt"/>
              </a:rPr>
              <a:t>will be computed based on the actual miles traveled. </a:t>
            </a:r>
            <a:endParaRPr lang="en-US" sz="2800" dirty="0" smtClean="0">
              <a:solidFill>
                <a:schemeClr val="tx1"/>
              </a:solidFill>
              <a:latin typeface="+mn-lt"/>
            </a:endParaRPr>
          </a:p>
          <a:p>
            <a:pPr marL="457200" lvl="1" indent="0">
              <a:buNone/>
            </a:pPr>
            <a:endParaRPr lang="en-US" sz="2800" i="1" dirty="0">
              <a:solidFill>
                <a:schemeClr val="tx1"/>
              </a:solidFill>
              <a:latin typeface="+mn-lt"/>
            </a:endParaRPr>
          </a:p>
          <a:p>
            <a:pPr marL="457200" lvl="1" indent="0">
              <a:buNone/>
            </a:pPr>
            <a:endParaRPr lang="en-US" sz="2000" i="1" dirty="0">
              <a:solidFill>
                <a:schemeClr val="tx1"/>
              </a:solidFill>
              <a:latin typeface="+mn-lt"/>
            </a:endParaRPr>
          </a:p>
          <a:p>
            <a:pPr marL="457200" lvl="1" indent="0">
              <a:buNone/>
            </a:pPr>
            <a:r>
              <a:rPr lang="en-US" dirty="0">
                <a:solidFill>
                  <a:schemeClr val="tx1"/>
                </a:solidFill>
                <a:latin typeface="+mn-lt"/>
              </a:rPr>
              <a:t>My house to Chesapeake College   = </a:t>
            </a:r>
            <a:r>
              <a:rPr lang="en-US" b="1" dirty="0">
                <a:solidFill>
                  <a:schemeClr val="tx1"/>
                </a:solidFill>
                <a:latin typeface="+mn-lt"/>
              </a:rPr>
              <a:t>14 miles</a:t>
            </a:r>
            <a:r>
              <a:rPr lang="en-US" dirty="0">
                <a:solidFill>
                  <a:schemeClr val="tx1"/>
                </a:solidFill>
                <a:latin typeface="+mn-lt"/>
              </a:rPr>
              <a:t>. </a:t>
            </a:r>
          </a:p>
          <a:p>
            <a:pPr marL="457200" lvl="1" indent="0">
              <a:buNone/>
            </a:pPr>
            <a:r>
              <a:rPr lang="en-US" dirty="0">
                <a:solidFill>
                  <a:schemeClr val="tx1"/>
                </a:solidFill>
                <a:latin typeface="+mn-lt"/>
              </a:rPr>
              <a:t>My house to the Chestertown AJC = </a:t>
            </a:r>
            <a:r>
              <a:rPr lang="en-US" b="1" dirty="0">
                <a:solidFill>
                  <a:schemeClr val="tx1"/>
                </a:solidFill>
                <a:latin typeface="+mn-lt"/>
              </a:rPr>
              <a:t>37 miles</a:t>
            </a:r>
            <a:r>
              <a:rPr lang="en-US" dirty="0">
                <a:solidFill>
                  <a:schemeClr val="tx1"/>
                </a:solidFill>
                <a:latin typeface="+mn-lt"/>
              </a:rPr>
              <a:t>. </a:t>
            </a:r>
          </a:p>
          <a:p>
            <a:pPr marL="457200" lvl="1" indent="0">
              <a:buNone/>
            </a:pPr>
            <a:r>
              <a:rPr lang="en-US" dirty="0">
                <a:solidFill>
                  <a:schemeClr val="tx1"/>
                </a:solidFill>
                <a:latin typeface="+mn-lt"/>
              </a:rPr>
              <a:t>I can charge mileage for </a:t>
            </a:r>
            <a:r>
              <a:rPr lang="en-US" b="1" dirty="0">
                <a:solidFill>
                  <a:schemeClr val="tx1"/>
                </a:solidFill>
                <a:latin typeface="+mn-lt"/>
              </a:rPr>
              <a:t>23 </a:t>
            </a:r>
            <a:r>
              <a:rPr lang="en-US" b="1" dirty="0" smtClean="0">
                <a:solidFill>
                  <a:schemeClr val="tx1"/>
                </a:solidFill>
                <a:latin typeface="+mn-lt"/>
              </a:rPr>
              <a:t>miles</a:t>
            </a:r>
            <a:endParaRPr lang="en-US" dirty="0">
              <a:solidFill>
                <a:schemeClr val="tx1"/>
              </a:solidFill>
              <a:latin typeface="+mn-lt"/>
            </a:endParaRPr>
          </a:p>
        </p:txBody>
      </p:sp>
      <p:sp>
        <p:nvSpPr>
          <p:cNvPr id="2" name="TextBox 1"/>
          <p:cNvSpPr txBox="1"/>
          <p:nvPr/>
        </p:nvSpPr>
        <p:spPr>
          <a:xfrm>
            <a:off x="114300" y="2152650"/>
            <a:ext cx="1819275" cy="830997"/>
          </a:xfrm>
          <a:prstGeom prst="rect">
            <a:avLst/>
          </a:prstGeom>
          <a:noFill/>
        </p:spPr>
        <p:txBody>
          <a:bodyPr wrap="square" rtlCol="0">
            <a:spAutoFit/>
          </a:bodyPr>
          <a:lstStyle/>
          <a:p>
            <a:pPr algn="ctr"/>
            <a:r>
              <a:rPr lang="en-US" sz="2800" b="1" dirty="0" smtClean="0">
                <a:solidFill>
                  <a:schemeClr val="accent1">
                    <a:lumMod val="50000"/>
                  </a:schemeClr>
                </a:solidFill>
              </a:rPr>
              <a:t>Policies</a:t>
            </a:r>
            <a:endParaRPr lang="en-US" sz="4000" b="1" dirty="0" smtClean="0">
              <a:solidFill>
                <a:schemeClr val="accent1">
                  <a:lumMod val="50000"/>
                </a:schemeClr>
              </a:solidFill>
            </a:endParaRPr>
          </a:p>
          <a:p>
            <a:pPr algn="ctr"/>
            <a:r>
              <a:rPr lang="en-US" sz="2000" b="1" dirty="0" smtClean="0">
                <a:solidFill>
                  <a:schemeClr val="accent1">
                    <a:lumMod val="50000"/>
                  </a:schemeClr>
                </a:solidFill>
              </a:rPr>
              <a:t>MILEAGE</a:t>
            </a:r>
            <a:endParaRPr lang="en-US" b="1" dirty="0">
              <a:solidFill>
                <a:schemeClr val="accent1">
                  <a:lumMod val="50000"/>
                </a:schemeClr>
              </a:solidFill>
            </a:endParaRPr>
          </a:p>
        </p:txBody>
      </p:sp>
    </p:spTree>
    <p:extLst>
      <p:ext uri="{BB962C8B-B14F-4D97-AF65-F5344CB8AC3E}">
        <p14:creationId xmlns:p14="http://schemas.microsoft.com/office/powerpoint/2010/main" val="3458401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2046" y="319554"/>
            <a:ext cx="9157260" cy="5909796"/>
          </a:xfrm>
        </p:spPr>
        <p:txBody>
          <a:bodyPr>
            <a:normAutofit lnSpcReduction="10000"/>
          </a:bodyPr>
          <a:lstStyle/>
          <a:p>
            <a:pPr marL="0" indent="0">
              <a:buNone/>
            </a:pPr>
            <a:r>
              <a:rPr lang="en-US" sz="4300" b="1" dirty="0" smtClean="0">
                <a:solidFill>
                  <a:schemeClr val="tx1"/>
                </a:solidFill>
                <a:latin typeface="+mn-lt"/>
              </a:rPr>
              <a:t>Leave</a:t>
            </a:r>
            <a:endParaRPr lang="en-US" sz="4300" b="1" dirty="0" smtClean="0">
              <a:solidFill>
                <a:schemeClr val="tx1"/>
              </a:solidFill>
              <a:latin typeface="+mn-lt"/>
            </a:endParaRPr>
          </a:p>
          <a:p>
            <a:pPr marL="457200" lvl="1" indent="0">
              <a:buNone/>
            </a:pPr>
            <a:r>
              <a:rPr lang="en-US" sz="4000" dirty="0" smtClean="0">
                <a:solidFill>
                  <a:schemeClr val="tx1"/>
                </a:solidFill>
                <a:latin typeface="+mn-lt"/>
              </a:rPr>
              <a:t>When planning leave time, such as vacation, please email me to let me know of the dates that you will be out. If you have access to the calendar, enter your leave there as well. </a:t>
            </a:r>
          </a:p>
          <a:p>
            <a:pPr marL="457200" lvl="1" indent="0">
              <a:buNone/>
            </a:pPr>
            <a:endParaRPr lang="en-US" sz="4000" dirty="0" smtClean="0">
              <a:solidFill>
                <a:schemeClr val="tx1"/>
              </a:solidFill>
              <a:latin typeface="+mn-lt"/>
            </a:endParaRPr>
          </a:p>
          <a:p>
            <a:pPr marL="457200" lvl="1" indent="0">
              <a:buNone/>
            </a:pPr>
            <a:r>
              <a:rPr lang="en-US" sz="4000" b="1" u="sng" dirty="0" smtClean="0">
                <a:solidFill>
                  <a:schemeClr val="tx1"/>
                </a:solidFill>
                <a:latin typeface="+mn-lt"/>
              </a:rPr>
              <a:t>When calling out, you must text both Jackie and I to let us know</a:t>
            </a:r>
            <a:r>
              <a:rPr lang="en-US" sz="4000" dirty="0" smtClean="0">
                <a:solidFill>
                  <a:schemeClr val="tx1"/>
                </a:solidFill>
                <a:latin typeface="+mn-lt"/>
              </a:rPr>
              <a:t>. I will approve the leave, and Jackie needs to know who will be out for coverage. </a:t>
            </a:r>
            <a:endParaRPr lang="en-US" sz="4400" dirty="0">
              <a:solidFill>
                <a:schemeClr val="tx1"/>
              </a:solidFill>
              <a:latin typeface="+mn-lt"/>
            </a:endParaRPr>
          </a:p>
        </p:txBody>
      </p:sp>
      <p:sp>
        <p:nvSpPr>
          <p:cNvPr id="2" name="Rectangle 1"/>
          <p:cNvSpPr/>
          <p:nvPr/>
        </p:nvSpPr>
        <p:spPr>
          <a:xfrm>
            <a:off x="374756" y="2196584"/>
            <a:ext cx="1300998" cy="954107"/>
          </a:xfrm>
          <a:prstGeom prst="rect">
            <a:avLst/>
          </a:prstGeom>
        </p:spPr>
        <p:txBody>
          <a:bodyPr wrap="none">
            <a:spAutoFit/>
          </a:bodyPr>
          <a:lstStyle/>
          <a:p>
            <a:pPr algn="ctr"/>
            <a:r>
              <a:rPr lang="en-US" sz="2800" b="1" dirty="0" smtClean="0">
                <a:solidFill>
                  <a:schemeClr val="accent1">
                    <a:lumMod val="50000"/>
                  </a:schemeClr>
                </a:solidFill>
              </a:rPr>
              <a:t>Policies</a:t>
            </a:r>
            <a:endParaRPr lang="en-US" sz="4000" b="1" dirty="0" smtClean="0">
              <a:solidFill>
                <a:schemeClr val="accent1">
                  <a:lumMod val="50000"/>
                </a:schemeClr>
              </a:solidFill>
            </a:endParaRPr>
          </a:p>
          <a:p>
            <a:pPr algn="ctr"/>
            <a:r>
              <a:rPr lang="en-US" sz="2800" b="1" dirty="0" smtClean="0">
                <a:solidFill>
                  <a:schemeClr val="accent1">
                    <a:lumMod val="50000"/>
                  </a:schemeClr>
                </a:solidFill>
              </a:rPr>
              <a:t>LEAVE</a:t>
            </a:r>
            <a:endParaRPr lang="en-US" b="1" dirty="0"/>
          </a:p>
        </p:txBody>
      </p:sp>
    </p:spTree>
    <p:extLst>
      <p:ext uri="{BB962C8B-B14F-4D97-AF65-F5344CB8AC3E}">
        <p14:creationId xmlns:p14="http://schemas.microsoft.com/office/powerpoint/2010/main" val="406988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2675"/>
            <a:ext cx="2047875" cy="370635"/>
          </a:xfrm>
        </p:spPr>
        <p:txBody>
          <a:bodyPr>
            <a:noAutofit/>
          </a:bodyPr>
          <a:lstStyle/>
          <a:p>
            <a:pPr algn="ctr"/>
            <a:r>
              <a:rPr lang="en-US" sz="2400" b="1" dirty="0" smtClean="0">
                <a:solidFill>
                  <a:schemeClr val="accent1">
                    <a:lumMod val="50000"/>
                  </a:schemeClr>
                </a:solidFill>
                <a:latin typeface="+mn-lt"/>
              </a:rPr>
              <a:t>Performance</a:t>
            </a:r>
            <a:endParaRPr lang="en-US" sz="3600" b="1" dirty="0">
              <a:solidFill>
                <a:schemeClr val="accent1">
                  <a:lumMod val="50000"/>
                </a:schemeClr>
              </a:solidFill>
              <a:latin typeface="+mn-lt"/>
            </a:endParaRPr>
          </a:p>
        </p:txBody>
      </p:sp>
      <p:pic>
        <p:nvPicPr>
          <p:cNvPr id="6" name="Picture 5"/>
          <p:cNvPicPr>
            <a:picLocks noChangeAspect="1"/>
          </p:cNvPicPr>
          <p:nvPr/>
        </p:nvPicPr>
        <p:blipFill>
          <a:blip r:embed="rId2"/>
          <a:stretch>
            <a:fillRect/>
          </a:stretch>
        </p:blipFill>
        <p:spPr>
          <a:xfrm>
            <a:off x="2917173" y="247650"/>
            <a:ext cx="8058339" cy="6375194"/>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69263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4470" y="498848"/>
            <a:ext cx="9157260" cy="6009527"/>
          </a:xfrm>
        </p:spPr>
        <p:txBody>
          <a:bodyPr>
            <a:normAutofit fontScale="92500"/>
          </a:bodyPr>
          <a:lstStyle/>
          <a:p>
            <a:pPr marL="0" indent="0">
              <a:buNone/>
            </a:pPr>
            <a:r>
              <a:rPr lang="en-US" sz="4000" dirty="0" smtClean="0">
                <a:solidFill>
                  <a:schemeClr val="tx1"/>
                </a:solidFill>
                <a:latin typeface="+mn-lt"/>
              </a:rPr>
              <a:t>A </a:t>
            </a:r>
            <a:r>
              <a:rPr lang="en-US" sz="4000" dirty="0" smtClean="0">
                <a:solidFill>
                  <a:schemeClr val="tx1"/>
                </a:solidFill>
                <a:latin typeface="+mn-lt"/>
              </a:rPr>
              <a:t>reminder: </a:t>
            </a:r>
          </a:p>
          <a:p>
            <a:pPr marL="457200" lvl="1" indent="0">
              <a:buNone/>
            </a:pPr>
            <a:r>
              <a:rPr lang="en-US" sz="3600" dirty="0" smtClean="0">
                <a:solidFill>
                  <a:schemeClr val="tx1"/>
                </a:solidFill>
                <a:latin typeface="+mn-lt"/>
              </a:rPr>
              <a:t>Do not request or accept documents emailed to you by a customer, especially items </a:t>
            </a:r>
            <a:r>
              <a:rPr lang="en-US" sz="3600" dirty="0">
                <a:solidFill>
                  <a:schemeClr val="tx1"/>
                </a:solidFill>
                <a:latin typeface="+mn-lt"/>
              </a:rPr>
              <a:t>with </a:t>
            </a:r>
            <a:r>
              <a:rPr lang="en-US" sz="3600" b="1" dirty="0">
                <a:solidFill>
                  <a:schemeClr val="tx1"/>
                </a:solidFill>
                <a:latin typeface="+mn-lt"/>
              </a:rPr>
              <a:t>Personally Identifiable Information (PII</a:t>
            </a:r>
            <a:r>
              <a:rPr lang="en-US" sz="3600" b="1" dirty="0" smtClean="0">
                <a:solidFill>
                  <a:schemeClr val="tx1"/>
                </a:solidFill>
                <a:latin typeface="+mn-lt"/>
              </a:rPr>
              <a:t>).</a:t>
            </a:r>
          </a:p>
          <a:p>
            <a:pPr marL="457200" lvl="1" indent="0">
              <a:buNone/>
            </a:pPr>
            <a:endParaRPr lang="en-US" sz="3600" b="1" dirty="0" smtClean="0">
              <a:solidFill>
                <a:schemeClr val="tx1"/>
              </a:solidFill>
              <a:latin typeface="+mn-lt"/>
            </a:endParaRPr>
          </a:p>
          <a:p>
            <a:pPr marL="457200" lvl="1" indent="0">
              <a:buNone/>
            </a:pPr>
            <a:r>
              <a:rPr lang="en-US" sz="3600" dirty="0" smtClean="0">
                <a:solidFill>
                  <a:schemeClr val="tx1"/>
                </a:solidFill>
                <a:latin typeface="+mn-lt"/>
              </a:rPr>
              <a:t>Customers are to upload documents to MWE on their own, or they are to come to the AJC to receive assistance</a:t>
            </a:r>
            <a:r>
              <a:rPr lang="en-US" sz="3600" dirty="0" smtClean="0">
                <a:solidFill>
                  <a:schemeClr val="tx1"/>
                </a:solidFill>
                <a:latin typeface="+mn-lt"/>
              </a:rPr>
              <a:t>.</a:t>
            </a:r>
          </a:p>
          <a:p>
            <a:pPr marL="457200" lvl="1" indent="0">
              <a:buNone/>
            </a:pPr>
            <a:endParaRPr lang="en-US" sz="3600" dirty="0">
              <a:solidFill>
                <a:schemeClr val="tx1"/>
              </a:solidFill>
              <a:latin typeface="+mn-lt"/>
            </a:endParaRPr>
          </a:p>
          <a:p>
            <a:pPr marL="457200" lvl="1" indent="0">
              <a:buNone/>
            </a:pPr>
            <a:r>
              <a:rPr lang="en-US" sz="2600" dirty="0" smtClean="0">
                <a:solidFill>
                  <a:schemeClr val="tx1"/>
                </a:solidFill>
              </a:rPr>
              <a:t>Something to think about…</a:t>
            </a:r>
          </a:p>
          <a:p>
            <a:pPr marL="457200" lvl="1" indent="0">
              <a:buNone/>
            </a:pPr>
            <a:r>
              <a:rPr lang="en-US" sz="2600" dirty="0" smtClean="0">
                <a:solidFill>
                  <a:schemeClr val="tx1"/>
                </a:solidFill>
              </a:rPr>
              <a:t>JP </a:t>
            </a:r>
            <a:r>
              <a:rPr lang="en-US" sz="2600" dirty="0">
                <a:solidFill>
                  <a:schemeClr val="tx1"/>
                </a:solidFill>
              </a:rPr>
              <a:t>Morgan Chase, the largest US bank by assets, now fights off about </a:t>
            </a:r>
            <a:r>
              <a:rPr lang="en-US" sz="2600" b="1" dirty="0">
                <a:solidFill>
                  <a:schemeClr val="tx1"/>
                </a:solidFill>
              </a:rPr>
              <a:t>45 billion attempts a day </a:t>
            </a:r>
            <a:r>
              <a:rPr lang="en-US" sz="2600" dirty="0">
                <a:solidFill>
                  <a:schemeClr val="tx1"/>
                </a:solidFill>
              </a:rPr>
              <a:t>by hackers trying to infiltrate its systems. </a:t>
            </a:r>
            <a:endParaRPr lang="en-US" sz="2600" dirty="0" smtClean="0">
              <a:solidFill>
                <a:schemeClr val="tx1"/>
              </a:solidFill>
              <a:latin typeface="+mn-lt"/>
            </a:endParaRPr>
          </a:p>
          <a:p>
            <a:pPr marL="457200" lvl="1" indent="0">
              <a:buNone/>
            </a:pPr>
            <a:r>
              <a:rPr lang="en-US" sz="2200" b="1" dirty="0" smtClean="0"/>
              <a:t> </a:t>
            </a:r>
            <a:endParaRPr lang="en-US" sz="2200" b="1" dirty="0"/>
          </a:p>
        </p:txBody>
      </p:sp>
      <p:sp>
        <p:nvSpPr>
          <p:cNvPr id="2" name="TextBox 1"/>
          <p:cNvSpPr txBox="1"/>
          <p:nvPr/>
        </p:nvSpPr>
        <p:spPr>
          <a:xfrm>
            <a:off x="114299" y="2162175"/>
            <a:ext cx="1914525" cy="523220"/>
          </a:xfrm>
          <a:prstGeom prst="rect">
            <a:avLst/>
          </a:prstGeom>
          <a:noFill/>
        </p:spPr>
        <p:txBody>
          <a:bodyPr wrap="square" rtlCol="0">
            <a:spAutoFit/>
          </a:bodyPr>
          <a:lstStyle/>
          <a:p>
            <a:pPr algn="ctr"/>
            <a:r>
              <a:rPr lang="en-US" sz="2800" b="1" dirty="0" smtClean="0">
                <a:solidFill>
                  <a:schemeClr val="accent1">
                    <a:lumMod val="50000"/>
                  </a:schemeClr>
                </a:solidFill>
              </a:rPr>
              <a:t>Documents</a:t>
            </a:r>
            <a:endParaRPr lang="en-US" b="1" dirty="0">
              <a:solidFill>
                <a:schemeClr val="accent1">
                  <a:lumMod val="50000"/>
                </a:schemeClr>
              </a:solidFill>
            </a:endParaRPr>
          </a:p>
        </p:txBody>
      </p:sp>
    </p:spTree>
    <p:extLst>
      <p:ext uri="{BB962C8B-B14F-4D97-AF65-F5344CB8AC3E}">
        <p14:creationId xmlns:p14="http://schemas.microsoft.com/office/powerpoint/2010/main" val="2316012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2212" y="283696"/>
            <a:ext cx="9708776" cy="5755154"/>
          </a:xfrm>
        </p:spPr>
        <p:txBody>
          <a:bodyPr>
            <a:normAutofit/>
          </a:bodyPr>
          <a:lstStyle/>
          <a:p>
            <a:pPr marL="457200" lvl="1" indent="0">
              <a:buNone/>
            </a:pPr>
            <a:endParaRPr lang="en-US" sz="3600" b="1" u="sng" dirty="0" smtClean="0"/>
          </a:p>
          <a:p>
            <a:pPr marL="457200" lvl="1" indent="-342900">
              <a:buNone/>
            </a:pPr>
            <a:r>
              <a:rPr lang="en-US" sz="4000" dirty="0" smtClean="0">
                <a:solidFill>
                  <a:schemeClr val="tx1"/>
                </a:solidFill>
              </a:rPr>
              <a:t>Updated </a:t>
            </a:r>
            <a:r>
              <a:rPr lang="en-US" sz="4000" dirty="0" smtClean="0">
                <a:solidFill>
                  <a:schemeClr val="tx1"/>
                </a:solidFill>
              </a:rPr>
              <a:t>documents on the staff </a:t>
            </a:r>
            <a:r>
              <a:rPr lang="en-US" sz="4000" dirty="0" smtClean="0">
                <a:solidFill>
                  <a:schemeClr val="tx1"/>
                </a:solidFill>
                <a:hlinkClick r:id="rId2"/>
              </a:rPr>
              <a:t>webpage</a:t>
            </a:r>
            <a:endParaRPr lang="en-US" sz="4000" dirty="0" smtClean="0">
              <a:solidFill>
                <a:schemeClr val="tx1"/>
              </a:solidFill>
            </a:endParaRPr>
          </a:p>
          <a:p>
            <a:pPr marL="457200" lvl="1" indent="-342900">
              <a:buNone/>
            </a:pPr>
            <a:endParaRPr lang="en-US" sz="4000" dirty="0" smtClean="0">
              <a:solidFill>
                <a:schemeClr val="tx1"/>
              </a:solidFill>
            </a:endParaRPr>
          </a:p>
          <a:p>
            <a:pPr lvl="1" indent="-457200"/>
            <a:r>
              <a:rPr lang="en-US" sz="4000" b="1" dirty="0" smtClean="0">
                <a:solidFill>
                  <a:schemeClr val="tx1"/>
                </a:solidFill>
              </a:rPr>
              <a:t>Applicant statement</a:t>
            </a:r>
            <a:r>
              <a:rPr lang="en-US" sz="4000" dirty="0" smtClean="0">
                <a:solidFill>
                  <a:schemeClr val="tx1"/>
                </a:solidFill>
              </a:rPr>
              <a:t>: No changes to content. Added logo and header</a:t>
            </a:r>
            <a:r>
              <a:rPr lang="en-US" sz="4000" dirty="0" smtClean="0">
                <a:solidFill>
                  <a:schemeClr val="tx1"/>
                </a:solidFill>
              </a:rPr>
              <a:t>.</a:t>
            </a:r>
          </a:p>
          <a:p>
            <a:pPr marL="228600" lvl="1" indent="0">
              <a:buNone/>
            </a:pPr>
            <a:endParaRPr lang="en-US" sz="4000" dirty="0" smtClean="0">
              <a:solidFill>
                <a:schemeClr val="tx1"/>
              </a:solidFill>
            </a:endParaRPr>
          </a:p>
          <a:p>
            <a:pPr lvl="1" indent="-457200"/>
            <a:r>
              <a:rPr lang="en-US" sz="4000" b="1" dirty="0" smtClean="0">
                <a:solidFill>
                  <a:schemeClr val="tx1"/>
                </a:solidFill>
              </a:rPr>
              <a:t>Complaint Procedures Application Acknowledgment Form</a:t>
            </a:r>
            <a:r>
              <a:rPr lang="en-US" sz="4000" dirty="0" smtClean="0">
                <a:solidFill>
                  <a:schemeClr val="tx1"/>
                </a:solidFill>
              </a:rPr>
              <a:t>: </a:t>
            </a:r>
            <a:r>
              <a:rPr lang="en-US" sz="4000" dirty="0">
                <a:solidFill>
                  <a:schemeClr val="tx1"/>
                </a:solidFill>
              </a:rPr>
              <a:t>No changes to content. Added logo and header</a:t>
            </a:r>
            <a:r>
              <a:rPr lang="en-US" sz="4000" dirty="0" smtClean="0">
                <a:solidFill>
                  <a:schemeClr val="tx1"/>
                </a:solidFill>
              </a:rPr>
              <a:t>.</a:t>
            </a:r>
          </a:p>
          <a:p>
            <a:pPr lvl="1"/>
            <a:endParaRPr lang="en-US" sz="3200" dirty="0" smtClean="0"/>
          </a:p>
          <a:p>
            <a:pPr lvl="1"/>
            <a:endParaRPr lang="en-US" sz="3200" dirty="0" smtClean="0"/>
          </a:p>
          <a:p>
            <a:pPr lvl="1"/>
            <a:endParaRPr lang="en-US" sz="3200" dirty="0"/>
          </a:p>
          <a:p>
            <a:pPr lvl="1"/>
            <a:endParaRPr lang="en-US" sz="3200" dirty="0" smtClean="0"/>
          </a:p>
          <a:p>
            <a:pPr lvl="1"/>
            <a:endParaRPr lang="en-US" sz="3200" dirty="0"/>
          </a:p>
        </p:txBody>
      </p:sp>
      <p:sp>
        <p:nvSpPr>
          <p:cNvPr id="2" name="TextBox 1"/>
          <p:cNvSpPr txBox="1"/>
          <p:nvPr/>
        </p:nvSpPr>
        <p:spPr>
          <a:xfrm>
            <a:off x="66675" y="2197755"/>
            <a:ext cx="1924050" cy="523220"/>
          </a:xfrm>
          <a:prstGeom prst="rect">
            <a:avLst/>
          </a:prstGeom>
          <a:noFill/>
        </p:spPr>
        <p:txBody>
          <a:bodyPr wrap="square" rtlCol="0">
            <a:spAutoFit/>
          </a:bodyPr>
          <a:lstStyle/>
          <a:p>
            <a:pPr algn="ctr"/>
            <a:r>
              <a:rPr lang="en-US" sz="2800" b="1" dirty="0" smtClean="0">
                <a:solidFill>
                  <a:schemeClr val="accent1">
                    <a:lumMod val="50000"/>
                  </a:schemeClr>
                </a:solidFill>
              </a:rPr>
              <a:t>Documents</a:t>
            </a:r>
            <a:endParaRPr lang="en-US" b="1" dirty="0">
              <a:solidFill>
                <a:schemeClr val="accent1">
                  <a:lumMod val="50000"/>
                </a:schemeClr>
              </a:solidFill>
            </a:endParaRPr>
          </a:p>
        </p:txBody>
      </p:sp>
    </p:spTree>
    <p:extLst>
      <p:ext uri="{BB962C8B-B14F-4D97-AF65-F5344CB8AC3E}">
        <p14:creationId xmlns:p14="http://schemas.microsoft.com/office/powerpoint/2010/main" val="3395674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5318" y="382308"/>
            <a:ext cx="9085728" cy="5839198"/>
          </a:xfrm>
        </p:spPr>
        <p:txBody>
          <a:bodyPr>
            <a:normAutofit fontScale="92500" lnSpcReduction="20000"/>
          </a:bodyPr>
          <a:lstStyle/>
          <a:p>
            <a:pPr marL="0" indent="0">
              <a:buNone/>
            </a:pPr>
            <a:endParaRPr lang="en-US" sz="3200" b="1" u="sng" dirty="0" smtClean="0"/>
          </a:p>
          <a:p>
            <a:pPr marL="0" indent="0">
              <a:buNone/>
            </a:pPr>
            <a:r>
              <a:rPr lang="en-US" sz="4400" dirty="0" smtClean="0">
                <a:solidFill>
                  <a:schemeClr val="tx1"/>
                </a:solidFill>
                <a:latin typeface="+mn-lt"/>
              </a:rPr>
              <a:t>Please review your goals for this year. I will schedule brief meetings with everyone to discuss your progress. </a:t>
            </a:r>
          </a:p>
          <a:p>
            <a:pPr marL="0" indent="0">
              <a:buNone/>
            </a:pPr>
            <a:endParaRPr lang="en-US" sz="4400" dirty="0">
              <a:solidFill>
                <a:schemeClr val="tx1"/>
              </a:solidFill>
              <a:latin typeface="+mn-lt"/>
            </a:endParaRPr>
          </a:p>
          <a:p>
            <a:pPr marL="0" indent="0">
              <a:buNone/>
            </a:pPr>
            <a:r>
              <a:rPr lang="en-US" sz="4400" dirty="0" smtClean="0">
                <a:solidFill>
                  <a:schemeClr val="tx1"/>
                </a:solidFill>
                <a:latin typeface="+mn-lt"/>
              </a:rPr>
              <a:t>Excel Training</a:t>
            </a:r>
          </a:p>
          <a:p>
            <a:pPr marL="0" indent="0">
              <a:buNone/>
            </a:pPr>
            <a:endParaRPr lang="en-US" sz="4400" dirty="0">
              <a:solidFill>
                <a:schemeClr val="tx1"/>
              </a:solidFill>
              <a:latin typeface="+mn-lt"/>
            </a:endParaRPr>
          </a:p>
          <a:p>
            <a:pPr marL="0" indent="0">
              <a:buNone/>
            </a:pPr>
            <a:r>
              <a:rPr lang="en-US" sz="4400" dirty="0" smtClean="0">
                <a:solidFill>
                  <a:schemeClr val="tx1"/>
                </a:solidFill>
                <a:latin typeface="+mn-lt"/>
              </a:rPr>
              <a:t>Early Reminder-</a:t>
            </a:r>
          </a:p>
          <a:p>
            <a:pPr marL="0" indent="0">
              <a:buNone/>
            </a:pPr>
            <a:r>
              <a:rPr lang="en-US" sz="4400" dirty="0" smtClean="0">
                <a:solidFill>
                  <a:schemeClr val="tx1"/>
                </a:solidFill>
                <a:latin typeface="+mn-lt"/>
              </a:rPr>
              <a:t>Self-Evaluations are due by May 31</a:t>
            </a:r>
            <a:r>
              <a:rPr lang="en-US" sz="4400" baseline="30000" dirty="0" smtClean="0">
                <a:solidFill>
                  <a:schemeClr val="tx1"/>
                </a:solidFill>
                <a:latin typeface="+mn-lt"/>
              </a:rPr>
              <a:t>st</a:t>
            </a:r>
            <a:r>
              <a:rPr lang="en-US" sz="4400" dirty="0" smtClean="0">
                <a:solidFill>
                  <a:schemeClr val="tx1"/>
                </a:solidFill>
                <a:latin typeface="+mn-lt"/>
              </a:rPr>
              <a:t>. This is to ensure that I have time to do the evaluations and meet to discuss them.</a:t>
            </a:r>
            <a:endParaRPr lang="en-US" sz="4400" dirty="0">
              <a:solidFill>
                <a:schemeClr val="tx1"/>
              </a:solidFill>
              <a:latin typeface="+mn-lt"/>
            </a:endParaRPr>
          </a:p>
        </p:txBody>
      </p:sp>
      <p:sp>
        <p:nvSpPr>
          <p:cNvPr id="2" name="TextBox 1"/>
          <p:cNvSpPr txBox="1"/>
          <p:nvPr/>
        </p:nvSpPr>
        <p:spPr>
          <a:xfrm>
            <a:off x="123825" y="2324100"/>
            <a:ext cx="1819275" cy="523220"/>
          </a:xfrm>
          <a:prstGeom prst="rect">
            <a:avLst/>
          </a:prstGeom>
          <a:noFill/>
        </p:spPr>
        <p:txBody>
          <a:bodyPr wrap="square" rtlCol="0">
            <a:spAutoFit/>
          </a:bodyPr>
          <a:lstStyle/>
          <a:p>
            <a:pPr algn="ctr"/>
            <a:r>
              <a:rPr lang="en-US" sz="2800" b="1" dirty="0" smtClean="0">
                <a:solidFill>
                  <a:schemeClr val="accent1">
                    <a:lumMod val="50000"/>
                  </a:schemeClr>
                </a:solidFill>
              </a:rPr>
              <a:t>Goals</a:t>
            </a:r>
            <a:endParaRPr lang="en-US" b="1" dirty="0">
              <a:solidFill>
                <a:schemeClr val="accent1">
                  <a:lumMod val="50000"/>
                </a:schemeClr>
              </a:solidFill>
            </a:endParaRPr>
          </a:p>
        </p:txBody>
      </p:sp>
    </p:spTree>
    <p:extLst>
      <p:ext uri="{BB962C8B-B14F-4D97-AF65-F5344CB8AC3E}">
        <p14:creationId xmlns:p14="http://schemas.microsoft.com/office/powerpoint/2010/main" val="2630784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4843" y="914400"/>
            <a:ext cx="9085728" cy="4907056"/>
          </a:xfrm>
        </p:spPr>
        <p:txBody>
          <a:bodyPr>
            <a:normAutofit/>
          </a:bodyPr>
          <a:lstStyle/>
          <a:p>
            <a:pPr marL="0" indent="0">
              <a:buNone/>
            </a:pPr>
            <a:r>
              <a:rPr lang="en-US" sz="4800" dirty="0" smtClean="0">
                <a:latin typeface="+mn-lt"/>
              </a:rPr>
              <a:t>Internal Review/Audit</a:t>
            </a:r>
          </a:p>
          <a:p>
            <a:pPr marL="0" indent="0">
              <a:buNone/>
            </a:pPr>
            <a:endParaRPr lang="en-US" sz="4800" dirty="0" smtClean="0">
              <a:latin typeface="+mn-lt"/>
            </a:endParaRPr>
          </a:p>
          <a:p>
            <a:pPr marL="0" indent="0">
              <a:buNone/>
            </a:pPr>
            <a:r>
              <a:rPr lang="en-US" sz="4800" dirty="0" smtClean="0">
                <a:latin typeface="+mn-lt"/>
              </a:rPr>
              <a:t>Artificial Intelligence Conference is April 5th</a:t>
            </a:r>
            <a:endParaRPr lang="en-US" sz="4800" dirty="0">
              <a:latin typeface="+mn-lt"/>
            </a:endParaRPr>
          </a:p>
          <a:p>
            <a:pPr marL="0" indent="0">
              <a:buNone/>
            </a:pPr>
            <a:endParaRPr lang="en-US" sz="4800" dirty="0" smtClean="0">
              <a:latin typeface="+mn-lt"/>
            </a:endParaRPr>
          </a:p>
          <a:p>
            <a:pPr marL="0" indent="0">
              <a:buNone/>
            </a:pPr>
            <a:r>
              <a:rPr lang="en-US" sz="4800" smtClean="0">
                <a:latin typeface="+mn-lt"/>
              </a:rPr>
              <a:t>Job </a:t>
            </a:r>
            <a:r>
              <a:rPr lang="en-US" sz="4800" dirty="0" smtClean="0">
                <a:latin typeface="+mn-lt"/>
              </a:rPr>
              <a:t>Fair</a:t>
            </a:r>
            <a:endParaRPr lang="en-US" sz="4800" dirty="0" smtClean="0">
              <a:latin typeface="+mn-lt"/>
            </a:endParaRPr>
          </a:p>
        </p:txBody>
      </p:sp>
      <p:sp>
        <p:nvSpPr>
          <p:cNvPr id="2" name="TextBox 1"/>
          <p:cNvSpPr txBox="1"/>
          <p:nvPr/>
        </p:nvSpPr>
        <p:spPr>
          <a:xfrm>
            <a:off x="123825" y="2324100"/>
            <a:ext cx="1819275" cy="523220"/>
          </a:xfrm>
          <a:prstGeom prst="rect">
            <a:avLst/>
          </a:prstGeom>
          <a:noFill/>
        </p:spPr>
        <p:txBody>
          <a:bodyPr wrap="square" rtlCol="0">
            <a:spAutoFit/>
          </a:bodyPr>
          <a:lstStyle/>
          <a:p>
            <a:pPr algn="ctr"/>
            <a:r>
              <a:rPr lang="en-US" sz="2800" b="1" dirty="0" smtClean="0">
                <a:solidFill>
                  <a:schemeClr val="accent1">
                    <a:lumMod val="50000"/>
                  </a:schemeClr>
                </a:solidFill>
              </a:rPr>
              <a:t>Upcoming</a:t>
            </a:r>
            <a:endParaRPr lang="en-US" b="1" dirty="0">
              <a:solidFill>
                <a:schemeClr val="accent1">
                  <a:lumMod val="50000"/>
                </a:schemeClr>
              </a:solidFill>
            </a:endParaRPr>
          </a:p>
        </p:txBody>
      </p:sp>
    </p:spTree>
    <p:extLst>
      <p:ext uri="{BB962C8B-B14F-4D97-AF65-F5344CB8AC3E}">
        <p14:creationId xmlns:p14="http://schemas.microsoft.com/office/powerpoint/2010/main" val="1032484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SWIB Presentation" id="{AFB619AE-C613-487B-ADB9-D25997752109}" vid="{FEAF6BE9-6EBB-4763-89AF-B9111F9D04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USWIB Presentation</Template>
  <TotalTime>632</TotalTime>
  <Words>604</Words>
  <Application>Microsoft Office PowerPoint</Application>
  <PresentationFormat>Widescreen</PresentationFormat>
  <Paragraphs>101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Performance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Chesapeake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LaFrankie, Ellen</dc:creator>
  <cp:lastModifiedBy>LaFrankie, Ellen</cp:lastModifiedBy>
  <cp:revision>24</cp:revision>
  <cp:lastPrinted>2024-02-22T17:29:50Z</cp:lastPrinted>
  <dcterms:created xsi:type="dcterms:W3CDTF">2024-02-21T14:33:31Z</dcterms:created>
  <dcterms:modified xsi:type="dcterms:W3CDTF">2024-02-22T17:33:12Z</dcterms:modified>
</cp:coreProperties>
</file>